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우상" initials="이우" lastIdx="1" clrIdx="0">
    <p:extLst>
      <p:ext uri="{19B8F6BF-5375-455C-9EA6-DF929625EA0E}">
        <p15:presenceInfo xmlns:p15="http://schemas.microsoft.com/office/powerpoint/2012/main" userId="bdc3ad0ef1cb7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722" autoAdjust="0"/>
  </p:normalViewPr>
  <p:slideViewPr>
    <p:cSldViewPr snapToGrid="0">
      <p:cViewPr varScale="1">
        <p:scale>
          <a:sx n="67" d="100"/>
          <a:sy n="67" d="100"/>
        </p:scale>
        <p:origin x="93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30T13:52:17.96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166D-AAFB-46A7-B8A9-DB9F8FEBB995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A53EE-F55F-42E7-B5AD-8B9C42845D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25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A53EE-F55F-42E7-B5AD-8B9C42845D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795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PS( )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	Texture2D </a:t>
            </a:r>
            <a:r>
              <a:rPr lang="en-US" altLang="ko-KR" dirty="0" err="1"/>
              <a:t>gTreeTexture</a:t>
            </a:r>
            <a:r>
              <a:rPr lang="en-US" altLang="ko-KR" dirty="0"/>
              <a:t>[4]</a:t>
            </a:r>
          </a:p>
          <a:p>
            <a:r>
              <a:rPr lang="en-US" altLang="ko-KR" dirty="0"/>
              <a:t>	int n = </a:t>
            </a:r>
            <a:r>
              <a:rPr lang="en-US" altLang="ko-KR" dirty="0" err="1"/>
              <a:t>primitiveID</a:t>
            </a:r>
            <a:r>
              <a:rPr lang="en-US" altLang="ko-KR" dirty="0"/>
              <a:t> % 4;</a:t>
            </a:r>
          </a:p>
          <a:p>
            <a:r>
              <a:rPr lang="en-US" altLang="ko-KR" dirty="0"/>
              <a:t>	if(n == 0) </a:t>
            </a:r>
            <a:r>
              <a:rPr lang="en-US" altLang="ko-KR" dirty="0" err="1"/>
              <a:t>gTreeTexture</a:t>
            </a:r>
            <a:r>
              <a:rPr lang="en-US" altLang="ko-KR" dirty="0"/>
              <a:t>[0].Sample(…)</a:t>
            </a:r>
          </a:p>
          <a:p>
            <a:r>
              <a:rPr lang="en-US" altLang="ko-KR" dirty="0"/>
              <a:t>	else if(n == 1) </a:t>
            </a:r>
            <a:r>
              <a:rPr lang="en-US" altLang="ko-KR" dirty="0" err="1"/>
              <a:t>gTreeTexture</a:t>
            </a:r>
            <a:r>
              <a:rPr lang="en-US" altLang="ko-KR" dirty="0"/>
              <a:t>[1].Sample(…)</a:t>
            </a:r>
          </a:p>
          <a:p>
            <a:r>
              <a:rPr lang="en-US" altLang="ko-KR" dirty="0"/>
              <a:t>	… </a:t>
            </a:r>
          </a:p>
          <a:p>
            <a:r>
              <a:rPr lang="en-US" altLang="ko-KR" dirty="0"/>
              <a:t>}</a:t>
            </a:r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ko-KR" altLang="en-US" dirty="0" err="1"/>
              <a:t>사용가능하다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배열 안에 변수를 사용하지 못하게 하는 이유 </a:t>
            </a:r>
            <a:r>
              <a:rPr lang="en-US" altLang="ko-KR" dirty="0"/>
              <a:t>: </a:t>
            </a:r>
            <a:r>
              <a:rPr lang="ko-KR" altLang="en-US" dirty="0"/>
              <a:t>모든 픽셀 마다 계산을 해야 되기 때문에</a:t>
            </a:r>
            <a:r>
              <a:rPr lang="en-US" altLang="ko-KR" dirty="0"/>
              <a:t> </a:t>
            </a:r>
            <a:r>
              <a:rPr lang="ko-KR" altLang="en-US" dirty="0"/>
              <a:t>픽셀 </a:t>
            </a:r>
            <a:r>
              <a:rPr lang="ko-KR" altLang="en-US" dirty="0" err="1"/>
              <a:t>셰이더의</a:t>
            </a:r>
            <a:r>
              <a:rPr lang="ko-KR" altLang="en-US" dirty="0"/>
              <a:t> 성능이 떨어져서 상수를 </a:t>
            </a:r>
            <a:r>
              <a:rPr lang="ko-KR" altLang="en-US" dirty="0" err="1"/>
              <a:t>쓰게한다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53EE-F55F-42E7-B5AD-8B9C42845DA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498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디테일 </a:t>
            </a:r>
            <a:r>
              <a:rPr lang="en-US" altLang="ko-KR" dirty="0"/>
              <a:t>: </a:t>
            </a:r>
            <a:r>
              <a:rPr lang="ko-KR" altLang="en-US" dirty="0"/>
              <a:t>텍스처를 여러 번 매핑하는 것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디테일 텍스처 </a:t>
            </a:r>
            <a:r>
              <a:rPr lang="en-US" altLang="ko-KR" dirty="0"/>
              <a:t>= </a:t>
            </a:r>
            <a:r>
              <a:rPr lang="ko-KR" altLang="en-US" dirty="0" err="1"/>
              <a:t>데칼</a:t>
            </a:r>
            <a:r>
              <a:rPr lang="en-US" altLang="ko-KR"/>
              <a:t>(Decal)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53EE-F55F-42E7-B5AD-8B9C42845DA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917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7900-8F9A-45F0-A3A4-55FDA7A34575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D503-4341-43A8-A20E-E295CCFD2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05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37900-8F9A-45F0-A3A4-55FDA7A34575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4D503-4341-43A8-A20E-E295CCFD2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01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85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31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BA879E-579C-4D59-AF79-6BBCFF3D5DEA}"/>
              </a:ext>
            </a:extLst>
          </p:cNvPr>
          <p:cNvSpPr txBox="1"/>
          <p:nvPr/>
        </p:nvSpPr>
        <p:spPr>
          <a:xfrm>
            <a:off x="1000813" y="2914453"/>
            <a:ext cx="1261620" cy="323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FF0000"/>
                </a:solidFill>
              </a:rPr>
              <a:t>픽셸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ko-KR" altLang="en-US" sz="1500" dirty="0" err="1">
                <a:solidFill>
                  <a:srgbClr val="FF0000"/>
                </a:solidFill>
              </a:rPr>
              <a:t>셰이더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9F289-30FA-4496-8807-ED0CB4ED0784}"/>
              </a:ext>
            </a:extLst>
          </p:cNvPr>
          <p:cNvSpPr txBox="1"/>
          <p:nvPr/>
        </p:nvSpPr>
        <p:spPr>
          <a:xfrm>
            <a:off x="549897" y="1662259"/>
            <a:ext cx="1469010" cy="323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FF0000"/>
                </a:solidFill>
              </a:rPr>
              <a:t>레스터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ko-KR" altLang="en-US" sz="1500" dirty="0" err="1">
                <a:solidFill>
                  <a:srgbClr val="FF0000"/>
                </a:solidFill>
              </a:rPr>
              <a:t>라이저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55E52-A86F-4EDF-8E45-EF865C669B18}"/>
              </a:ext>
            </a:extLst>
          </p:cNvPr>
          <p:cNvSpPr txBox="1"/>
          <p:nvPr/>
        </p:nvSpPr>
        <p:spPr>
          <a:xfrm>
            <a:off x="2848466" y="2752870"/>
            <a:ext cx="1723534" cy="3231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0</a:t>
            </a:r>
            <a:r>
              <a:rPr lang="ko-KR" altLang="en-US" sz="1500" dirty="0">
                <a:solidFill>
                  <a:srgbClr val="FF0000"/>
                </a:solidFill>
              </a:rPr>
              <a:t>과 </a:t>
            </a:r>
            <a:r>
              <a:rPr lang="en-US" altLang="ko-KR" sz="1500" dirty="0">
                <a:solidFill>
                  <a:srgbClr val="FF0000"/>
                </a:solidFill>
              </a:rPr>
              <a:t>1</a:t>
            </a:r>
            <a:r>
              <a:rPr lang="ko-KR" altLang="en-US" sz="1500" dirty="0">
                <a:solidFill>
                  <a:srgbClr val="FF0000"/>
                </a:solidFill>
              </a:rPr>
              <a:t>사이의 좌표</a:t>
            </a:r>
          </a:p>
        </p:txBody>
      </p:sp>
    </p:spTree>
    <p:extLst>
      <p:ext uri="{BB962C8B-B14F-4D97-AF65-F5344CB8AC3E}">
        <p14:creationId xmlns:p14="http://schemas.microsoft.com/office/powerpoint/2010/main" val="3366845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8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19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FB536B-945A-407E-B077-F38A991286AF}"/>
              </a:ext>
            </a:extLst>
          </p:cNvPr>
          <p:cNvSpPr/>
          <p:nvPr/>
        </p:nvSpPr>
        <p:spPr>
          <a:xfrm>
            <a:off x="8453519" y="1537985"/>
            <a:ext cx="2800767" cy="78483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투명도가 </a:t>
            </a:r>
            <a:r>
              <a:rPr lang="ko-KR" altLang="en-US" sz="1500" dirty="0" err="1">
                <a:solidFill>
                  <a:srgbClr val="FF0000"/>
                </a:solidFill>
              </a:rPr>
              <a:t>중요할때</a:t>
            </a:r>
            <a:r>
              <a:rPr lang="en-US" altLang="ko-KR" sz="1500" dirty="0">
                <a:solidFill>
                  <a:srgbClr val="FF0000"/>
                </a:solidFill>
              </a:rPr>
              <a:t>, </a:t>
            </a:r>
          </a:p>
          <a:p>
            <a:r>
              <a:rPr lang="ko-KR" altLang="en-US" sz="1500" dirty="0">
                <a:solidFill>
                  <a:srgbClr val="FF0000"/>
                </a:solidFill>
              </a:rPr>
              <a:t>즉</a:t>
            </a:r>
            <a:r>
              <a:rPr lang="en-US" altLang="ko-KR" sz="1500" dirty="0">
                <a:solidFill>
                  <a:srgbClr val="FF0000"/>
                </a:solidFill>
              </a:rPr>
              <a:t>, </a:t>
            </a:r>
            <a:r>
              <a:rPr lang="ko-KR" altLang="en-US" sz="1500" dirty="0" err="1">
                <a:solidFill>
                  <a:srgbClr val="FF0000"/>
                </a:solidFill>
              </a:rPr>
              <a:t>알파값이</a:t>
            </a:r>
            <a:r>
              <a:rPr lang="ko-KR" altLang="en-US" sz="1500" dirty="0">
                <a:solidFill>
                  <a:srgbClr val="FF0000"/>
                </a:solidFill>
              </a:rPr>
              <a:t> 중요할 때</a:t>
            </a:r>
            <a:r>
              <a:rPr lang="en-US" altLang="ko-KR" sz="1500" dirty="0">
                <a:solidFill>
                  <a:srgbClr val="FF0000"/>
                </a:solidFill>
              </a:rPr>
              <a:t>, BC3</a:t>
            </a:r>
            <a:r>
              <a:rPr lang="ko-KR" altLang="en-US" sz="1500" dirty="0">
                <a:solidFill>
                  <a:srgbClr val="FF0000"/>
                </a:solidFill>
              </a:rPr>
              <a:t>를</a:t>
            </a:r>
            <a:endParaRPr lang="en-US" altLang="ko-KR" sz="1500" dirty="0">
              <a:solidFill>
                <a:srgbClr val="FF0000"/>
              </a:solidFill>
            </a:endParaRPr>
          </a:p>
          <a:p>
            <a:r>
              <a:rPr lang="ko-KR" altLang="en-US" sz="1500" dirty="0">
                <a:solidFill>
                  <a:srgbClr val="FF0000"/>
                </a:solidFill>
              </a:rPr>
              <a:t>사용한다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3AD688D-2176-453B-933C-042CCE97BA08}"/>
              </a:ext>
            </a:extLst>
          </p:cNvPr>
          <p:cNvCxnSpPr/>
          <p:nvPr/>
        </p:nvCxnSpPr>
        <p:spPr>
          <a:xfrm>
            <a:off x="7680960" y="1930400"/>
            <a:ext cx="640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7D8694-D61F-45E2-A099-BF5C2ACF90B8}"/>
              </a:ext>
            </a:extLst>
          </p:cNvPr>
          <p:cNvSpPr/>
          <p:nvPr/>
        </p:nvSpPr>
        <p:spPr>
          <a:xfrm>
            <a:off x="4308239" y="948174"/>
            <a:ext cx="2669257" cy="3693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BC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: Block Compression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769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04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BD753F9-ADBF-4F5F-BDCD-B8A0FD77AEC2}"/>
              </a:ext>
            </a:extLst>
          </p:cNvPr>
          <p:cNvSpPr/>
          <p:nvPr/>
        </p:nvSpPr>
        <p:spPr>
          <a:xfrm>
            <a:off x="121920" y="3742174"/>
            <a:ext cx="1040670" cy="3693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★ ★ 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4B38BA-CADA-4635-B269-DEC21541A8F1}"/>
              </a:ext>
            </a:extLst>
          </p:cNvPr>
          <p:cNvSpPr/>
          <p:nvPr/>
        </p:nvSpPr>
        <p:spPr>
          <a:xfrm>
            <a:off x="-918750" y="3244334"/>
            <a:ext cx="1040670" cy="3693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★ ★ ★</a:t>
            </a:r>
          </a:p>
        </p:txBody>
      </p:sp>
    </p:spTree>
    <p:extLst>
      <p:ext uri="{BB962C8B-B14F-4D97-AF65-F5344CB8AC3E}">
        <p14:creationId xmlns:p14="http://schemas.microsoft.com/office/powerpoint/2010/main" val="300468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42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62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9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5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14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06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63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24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59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14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788EB1-B947-4D96-AAB3-A80747C78FB6}"/>
              </a:ext>
            </a:extLst>
          </p:cNvPr>
          <p:cNvSpPr txBox="1"/>
          <p:nvPr/>
        </p:nvSpPr>
        <p:spPr>
          <a:xfrm>
            <a:off x="4939645" y="1216057"/>
            <a:ext cx="3553905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r>
              <a:rPr lang="ko-KR" altLang="en-US" dirty="0">
                <a:solidFill>
                  <a:srgbClr val="FF0000"/>
                </a:solidFill>
              </a:rPr>
              <a:t>개의 파일</a:t>
            </a:r>
            <a:r>
              <a:rPr lang="en-US" altLang="ko-KR" dirty="0">
                <a:solidFill>
                  <a:srgbClr val="FF0000"/>
                </a:solidFill>
              </a:rPr>
              <a:t>, View</a:t>
            </a:r>
            <a:r>
              <a:rPr lang="ko-KR" altLang="en-US" dirty="0">
                <a:solidFill>
                  <a:srgbClr val="FF0000"/>
                </a:solidFill>
              </a:rPr>
              <a:t>도 </a:t>
            </a:r>
            <a:r>
              <a:rPr lang="en-US" altLang="ko-KR" dirty="0">
                <a:solidFill>
                  <a:srgbClr val="FF0000"/>
                </a:solidFill>
              </a:rPr>
              <a:t>4</a:t>
            </a:r>
            <a:r>
              <a:rPr lang="ko-KR" altLang="en-US" dirty="0">
                <a:solidFill>
                  <a:srgbClr val="FF0000"/>
                </a:solidFill>
              </a:rPr>
              <a:t>개가 필요</a:t>
            </a:r>
          </a:p>
        </p:txBody>
      </p:sp>
    </p:spTree>
    <p:extLst>
      <p:ext uri="{BB962C8B-B14F-4D97-AF65-F5344CB8AC3E}">
        <p14:creationId xmlns:p14="http://schemas.microsoft.com/office/powerpoint/2010/main" val="1546970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76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53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4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18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84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73E4AA-AD01-4C39-9EAE-B4730145BD2D}"/>
              </a:ext>
            </a:extLst>
          </p:cNvPr>
          <p:cNvSpPr txBox="1"/>
          <p:nvPr/>
        </p:nvSpPr>
        <p:spPr>
          <a:xfrm>
            <a:off x="6146276" y="5929460"/>
            <a:ext cx="228128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Sample( ) : </a:t>
            </a:r>
            <a:r>
              <a:rPr lang="ko-KR" altLang="en-US" dirty="0">
                <a:solidFill>
                  <a:srgbClr val="FF0000"/>
                </a:solidFill>
              </a:rPr>
              <a:t>샘플링을 해주는 함수</a:t>
            </a:r>
          </a:p>
        </p:txBody>
      </p:sp>
    </p:spTree>
    <p:extLst>
      <p:ext uri="{BB962C8B-B14F-4D97-AF65-F5344CB8AC3E}">
        <p14:creationId xmlns:p14="http://schemas.microsoft.com/office/powerpoint/2010/main" val="1634131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36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68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0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90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12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95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A92C10B-A114-494D-A3FD-448D682FE8BF}"/>
              </a:ext>
            </a:extLst>
          </p:cNvPr>
          <p:cNvCxnSpPr/>
          <p:nvPr/>
        </p:nvCxnSpPr>
        <p:spPr>
          <a:xfrm>
            <a:off x="4006392" y="1819373"/>
            <a:ext cx="4119513" cy="1055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3B4B834-7E63-4803-BB31-339749BC7F1D}"/>
              </a:ext>
            </a:extLst>
          </p:cNvPr>
          <p:cNvCxnSpPr>
            <a:cxnSpLocks/>
          </p:cNvCxnSpPr>
          <p:nvPr/>
        </p:nvCxnSpPr>
        <p:spPr>
          <a:xfrm>
            <a:off x="4006392" y="2875175"/>
            <a:ext cx="4119513" cy="659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9B80D62-94BB-4080-B497-5DF27EA82437}"/>
              </a:ext>
            </a:extLst>
          </p:cNvPr>
          <p:cNvCxnSpPr>
            <a:cxnSpLocks/>
          </p:cNvCxnSpPr>
          <p:nvPr/>
        </p:nvCxnSpPr>
        <p:spPr>
          <a:xfrm>
            <a:off x="4006391" y="3930977"/>
            <a:ext cx="4119514" cy="263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F75BF60-7FC9-4DB1-A226-C57FCF4EE7B6}"/>
              </a:ext>
            </a:extLst>
          </p:cNvPr>
          <p:cNvCxnSpPr>
            <a:cxnSpLocks/>
          </p:cNvCxnSpPr>
          <p:nvPr/>
        </p:nvCxnSpPr>
        <p:spPr>
          <a:xfrm flipV="1">
            <a:off x="5910606" y="4194928"/>
            <a:ext cx="2328421" cy="320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A79960-5CDC-4AFD-8879-1A3AB146BA94}"/>
              </a:ext>
            </a:extLst>
          </p:cNvPr>
          <p:cNvSpPr txBox="1"/>
          <p:nvPr/>
        </p:nvSpPr>
        <p:spPr>
          <a:xfrm>
            <a:off x="6231117" y="4515439"/>
            <a:ext cx="1894788" cy="5539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FF0000"/>
                </a:solidFill>
              </a:rPr>
              <a:t>디스크립터</a:t>
            </a:r>
            <a:r>
              <a:rPr lang="ko-KR" altLang="en-US" sz="1500" dirty="0">
                <a:solidFill>
                  <a:srgbClr val="FF0000"/>
                </a:solidFill>
              </a:rPr>
              <a:t> 테이블의 시작 주소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B31B5-5C54-4BA4-845C-5539280E21D3}"/>
              </a:ext>
            </a:extLst>
          </p:cNvPr>
          <p:cNvSpPr txBox="1"/>
          <p:nvPr/>
        </p:nvSpPr>
        <p:spPr>
          <a:xfrm>
            <a:off x="6579911" y="3629539"/>
            <a:ext cx="1828798" cy="5539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FF0000"/>
                </a:solidFill>
              </a:rPr>
              <a:t>디스크립터</a:t>
            </a:r>
            <a:r>
              <a:rPr lang="ko-KR" altLang="en-US" sz="1500" dirty="0">
                <a:solidFill>
                  <a:srgbClr val="FF0000"/>
                </a:solidFill>
              </a:rPr>
              <a:t> 테이블의 시작 주소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B49039-2E71-41EC-9DBD-736A47CB5029}"/>
              </a:ext>
            </a:extLst>
          </p:cNvPr>
          <p:cNvSpPr txBox="1"/>
          <p:nvPr/>
        </p:nvSpPr>
        <p:spPr>
          <a:xfrm>
            <a:off x="6297107" y="1813482"/>
            <a:ext cx="1828798" cy="5539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FF0000"/>
                </a:solidFill>
              </a:rPr>
              <a:t>디스크립터</a:t>
            </a:r>
            <a:r>
              <a:rPr lang="ko-KR" altLang="en-US" sz="1500" dirty="0">
                <a:solidFill>
                  <a:srgbClr val="FF0000"/>
                </a:solidFill>
              </a:rPr>
              <a:t> 테이블의 시작 주소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8D2F0F8-5D59-4EE8-94F8-731E15CB0FEB}"/>
              </a:ext>
            </a:extLst>
          </p:cNvPr>
          <p:cNvCxnSpPr>
            <a:cxnSpLocks/>
          </p:cNvCxnSpPr>
          <p:nvPr/>
        </p:nvCxnSpPr>
        <p:spPr>
          <a:xfrm>
            <a:off x="5403130" y="2435432"/>
            <a:ext cx="2835897" cy="443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D57EE9E-DAE4-4E73-A5BF-88309428589B}"/>
              </a:ext>
            </a:extLst>
          </p:cNvPr>
          <p:cNvCxnSpPr>
            <a:cxnSpLocks/>
          </p:cNvCxnSpPr>
          <p:nvPr/>
        </p:nvCxnSpPr>
        <p:spPr>
          <a:xfrm>
            <a:off x="5403130" y="3505200"/>
            <a:ext cx="2835897" cy="675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776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250445-0EFA-4994-B37B-D1EDD2997637}"/>
              </a:ext>
            </a:extLst>
          </p:cNvPr>
          <p:cNvSpPr txBox="1"/>
          <p:nvPr/>
        </p:nvSpPr>
        <p:spPr>
          <a:xfrm>
            <a:off x="7060677" y="6379416"/>
            <a:ext cx="156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텍스쳐</a:t>
            </a:r>
            <a:r>
              <a:rPr lang="ko-KR" altLang="en-US" dirty="0">
                <a:solidFill>
                  <a:srgbClr val="FF0000"/>
                </a:solidFill>
              </a:rPr>
              <a:t> 좌표</a:t>
            </a:r>
          </a:p>
        </p:txBody>
      </p:sp>
    </p:spTree>
    <p:extLst>
      <p:ext uri="{BB962C8B-B14F-4D97-AF65-F5344CB8AC3E}">
        <p14:creationId xmlns:p14="http://schemas.microsoft.com/office/powerpoint/2010/main" val="366678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13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10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49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BA8B7-66CF-425F-98C1-83840C27E2DD}"/>
              </a:ext>
            </a:extLst>
          </p:cNvPr>
          <p:cNvSpPr txBox="1"/>
          <p:nvPr/>
        </p:nvSpPr>
        <p:spPr>
          <a:xfrm>
            <a:off x="7682845" y="3704734"/>
            <a:ext cx="2281287" cy="553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_COMPARISON : </a:t>
            </a:r>
            <a:r>
              <a:rPr lang="ko-KR" altLang="en-US" sz="1500" dirty="0">
                <a:solidFill>
                  <a:srgbClr val="FF0000"/>
                </a:solidFill>
              </a:rPr>
              <a:t>그림자를 나타낼 때 사용</a:t>
            </a:r>
          </a:p>
        </p:txBody>
      </p:sp>
    </p:spTree>
    <p:extLst>
      <p:ext uri="{BB962C8B-B14F-4D97-AF65-F5344CB8AC3E}">
        <p14:creationId xmlns:p14="http://schemas.microsoft.com/office/powerpoint/2010/main" val="3219867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32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78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59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9631C6-8364-43B2-B049-A75E1CF92517}"/>
              </a:ext>
            </a:extLst>
          </p:cNvPr>
          <p:cNvSpPr txBox="1"/>
          <p:nvPr/>
        </p:nvSpPr>
        <p:spPr>
          <a:xfrm>
            <a:off x="5967168" y="5748663"/>
            <a:ext cx="3063711" cy="553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STATIC_SAMPLER</a:t>
            </a:r>
            <a:r>
              <a:rPr lang="ko-KR" altLang="en-US" sz="1500" dirty="0">
                <a:solidFill>
                  <a:srgbClr val="FF0000"/>
                </a:solidFill>
              </a:rPr>
              <a:t>를 사용하면 따로 </a:t>
            </a:r>
            <a:r>
              <a:rPr lang="ko-KR" altLang="en-US" sz="1500" dirty="0" err="1">
                <a:solidFill>
                  <a:srgbClr val="FF0000"/>
                </a:solidFill>
              </a:rPr>
              <a:t>샘플러를</a:t>
            </a:r>
            <a:r>
              <a:rPr lang="ko-KR" altLang="en-US" sz="1500" dirty="0">
                <a:solidFill>
                  <a:srgbClr val="FF0000"/>
                </a:solidFill>
              </a:rPr>
              <a:t> 만들지 않아도 됨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035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74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32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09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7E296C-F244-4325-9D37-488801C98D63}"/>
              </a:ext>
            </a:extLst>
          </p:cNvPr>
          <p:cNvSpPr txBox="1"/>
          <p:nvPr/>
        </p:nvSpPr>
        <p:spPr>
          <a:xfrm>
            <a:off x="4572000" y="4805982"/>
            <a:ext cx="3431356" cy="784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COMPAISON_FUNC : </a:t>
            </a:r>
            <a:r>
              <a:rPr lang="ko-KR" altLang="en-US" sz="1500" dirty="0">
                <a:solidFill>
                  <a:srgbClr val="FF0000"/>
                </a:solidFill>
              </a:rPr>
              <a:t>그림자 같은 것들을 비교할 때</a:t>
            </a:r>
            <a:r>
              <a:rPr lang="en-US" altLang="ko-KR" sz="1500" dirty="0">
                <a:solidFill>
                  <a:srgbClr val="FF0000"/>
                </a:solidFill>
              </a:rPr>
              <a:t>, </a:t>
            </a:r>
            <a:r>
              <a:rPr lang="ko-KR" altLang="en-US" sz="1500" dirty="0">
                <a:solidFill>
                  <a:srgbClr val="FF0000"/>
                </a:solidFill>
              </a:rPr>
              <a:t>그림자인지 아닌지 같은 상황을 </a:t>
            </a:r>
            <a:r>
              <a:rPr lang="ko-KR" altLang="en-US" sz="1500" dirty="0" err="1">
                <a:solidFill>
                  <a:srgbClr val="FF0000"/>
                </a:solidFill>
              </a:rPr>
              <a:t>비교할때</a:t>
            </a:r>
            <a:r>
              <a:rPr lang="ko-KR" altLang="en-US" sz="1500" dirty="0">
                <a:solidFill>
                  <a:srgbClr val="FF0000"/>
                </a:solidFill>
              </a:rPr>
              <a:t> 사용한다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8887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FF64E7-1F0B-4B47-B0DF-CFF29F9E956A}"/>
              </a:ext>
            </a:extLst>
          </p:cNvPr>
          <p:cNvSpPr txBox="1"/>
          <p:nvPr/>
        </p:nvSpPr>
        <p:spPr>
          <a:xfrm>
            <a:off x="5967168" y="5748663"/>
            <a:ext cx="3431356" cy="323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★★</a:t>
            </a:r>
            <a:r>
              <a:rPr lang="ko-KR" altLang="en-US" sz="1500" dirty="0" err="1">
                <a:solidFill>
                  <a:srgbClr val="FF0000"/>
                </a:solidFill>
              </a:rPr>
              <a:t>텍스쳐</a:t>
            </a:r>
            <a:r>
              <a:rPr lang="ko-KR" altLang="en-US" sz="1500" dirty="0">
                <a:solidFill>
                  <a:srgbClr val="FF0000"/>
                </a:solidFill>
              </a:rPr>
              <a:t> 좌표를 바꾸기 위한 행렬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069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4B2DA5-CCD2-48CE-B862-CDC05A5FA479}"/>
              </a:ext>
            </a:extLst>
          </p:cNvPr>
          <p:cNvSpPr txBox="1"/>
          <p:nvPr/>
        </p:nvSpPr>
        <p:spPr>
          <a:xfrm>
            <a:off x="3836710" y="837298"/>
            <a:ext cx="3431356" cy="323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solidFill>
                  <a:srgbClr val="FF0000"/>
                </a:solidFill>
              </a:rPr>
              <a:t>gTreeTexture</a:t>
            </a:r>
            <a:r>
              <a:rPr lang="en-US" altLang="ko-KR" sz="1500" dirty="0">
                <a:solidFill>
                  <a:srgbClr val="FF0000"/>
                </a:solidFill>
              </a:rPr>
              <a:t>[4] : </a:t>
            </a:r>
            <a:r>
              <a:rPr lang="ko-KR" altLang="en-US" sz="1500" dirty="0" err="1">
                <a:solidFill>
                  <a:srgbClr val="FF0000"/>
                </a:solidFill>
              </a:rPr>
              <a:t>텍스쳐가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4</a:t>
            </a:r>
            <a:r>
              <a:rPr lang="ko-KR" altLang="en-US" sz="1500" dirty="0">
                <a:solidFill>
                  <a:srgbClr val="FF0000"/>
                </a:solidFill>
              </a:rPr>
              <a:t>개인 배열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C2992-F728-42D1-8444-F19EE0E5F83D}"/>
              </a:ext>
            </a:extLst>
          </p:cNvPr>
          <p:cNvSpPr txBox="1"/>
          <p:nvPr/>
        </p:nvSpPr>
        <p:spPr>
          <a:xfrm>
            <a:off x="6202838" y="1443763"/>
            <a:ext cx="3431356" cy="553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FF0000"/>
                </a:solidFill>
              </a:rPr>
              <a:t>텍스쳐</a:t>
            </a:r>
            <a:r>
              <a:rPr lang="ko-KR" altLang="en-US" sz="1500" dirty="0">
                <a:solidFill>
                  <a:srgbClr val="FF0000"/>
                </a:solidFill>
              </a:rPr>
              <a:t> 배열을 사용하면</a:t>
            </a:r>
            <a:r>
              <a:rPr lang="en-US" altLang="ko-KR" sz="1500" dirty="0">
                <a:solidFill>
                  <a:srgbClr val="FF0000"/>
                </a:solidFill>
              </a:rPr>
              <a:t>, </a:t>
            </a:r>
            <a:r>
              <a:rPr lang="ko-KR" altLang="en-US" sz="1500" dirty="0" err="1">
                <a:solidFill>
                  <a:srgbClr val="FF0000"/>
                </a:solidFill>
              </a:rPr>
              <a:t>텍스쳐가</a:t>
            </a:r>
            <a:r>
              <a:rPr lang="ko-KR" altLang="en-US" sz="1500" dirty="0">
                <a:solidFill>
                  <a:srgbClr val="FF0000"/>
                </a:solidFill>
              </a:rPr>
              <a:t> 각각 크기가 달라도 상관이 없다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2158A-FBFD-4A53-A5D7-631152A72751}"/>
              </a:ext>
            </a:extLst>
          </p:cNvPr>
          <p:cNvSpPr txBox="1"/>
          <p:nvPr/>
        </p:nvSpPr>
        <p:spPr>
          <a:xfrm>
            <a:off x="5957741" y="2281061"/>
            <a:ext cx="3431356" cy="553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배열의 인덱스는 변수로 사용할 수 없고</a:t>
            </a:r>
            <a:r>
              <a:rPr lang="en-US" altLang="ko-KR" sz="1500" dirty="0">
                <a:solidFill>
                  <a:srgbClr val="FF0000"/>
                </a:solidFill>
              </a:rPr>
              <a:t>, </a:t>
            </a:r>
            <a:r>
              <a:rPr lang="ko-KR" altLang="en-US" sz="1500" dirty="0">
                <a:solidFill>
                  <a:srgbClr val="FF0000"/>
                </a:solidFill>
              </a:rPr>
              <a:t>상수로만 사용가능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07F48E-2A25-465F-B6A9-66AD5F6FF327}"/>
              </a:ext>
            </a:extLst>
          </p:cNvPr>
          <p:cNvSpPr txBox="1"/>
          <p:nvPr/>
        </p:nvSpPr>
        <p:spPr>
          <a:xfrm>
            <a:off x="-2164615" y="2694380"/>
            <a:ext cx="2164615" cy="3323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Texture2DArray : </a:t>
            </a:r>
            <a:r>
              <a:rPr lang="ko-KR" altLang="en-US" sz="1500" dirty="0">
                <a:solidFill>
                  <a:srgbClr val="FF0000"/>
                </a:solidFill>
              </a:rPr>
              <a:t>이 자체가 배열이다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500" dirty="0">
                <a:solidFill>
                  <a:srgbClr val="FF0000"/>
                </a:solidFill>
              </a:rPr>
              <a:t>따라서 </a:t>
            </a:r>
            <a:r>
              <a:rPr lang="ko-KR" altLang="en-US" sz="1500" dirty="0" err="1">
                <a:solidFill>
                  <a:srgbClr val="FF0000"/>
                </a:solidFill>
              </a:rPr>
              <a:t>변수뒤에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[ ]</a:t>
            </a:r>
            <a:r>
              <a:rPr lang="ko-KR" altLang="en-US" sz="1500" dirty="0">
                <a:solidFill>
                  <a:srgbClr val="FF0000"/>
                </a:solidFill>
              </a:rPr>
              <a:t>를 사용할 필요가 없음</a:t>
            </a:r>
            <a:endParaRPr lang="en-US" altLang="ko-KR" sz="1500" dirty="0">
              <a:solidFill>
                <a:srgbClr val="FF0000"/>
              </a:solidFill>
            </a:endParaRPr>
          </a:p>
          <a:p>
            <a:r>
              <a:rPr lang="ko-KR" altLang="en-US" sz="1500" dirty="0">
                <a:solidFill>
                  <a:srgbClr val="FF0000"/>
                </a:solidFill>
              </a:rPr>
              <a:t>사용하게 되면</a:t>
            </a:r>
            <a:r>
              <a:rPr lang="en-US" altLang="ko-KR" sz="1500" dirty="0">
                <a:solidFill>
                  <a:srgbClr val="FF0000"/>
                </a:solidFill>
              </a:rPr>
              <a:t>, </a:t>
            </a:r>
            <a:r>
              <a:rPr lang="ko-KR" altLang="en-US" sz="1500" dirty="0">
                <a:solidFill>
                  <a:srgbClr val="FF0000"/>
                </a:solidFill>
              </a:rPr>
              <a:t>배열의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ko-KR" altLang="en-US" sz="1500" dirty="0">
                <a:solidFill>
                  <a:srgbClr val="FF0000"/>
                </a:solidFill>
              </a:rPr>
              <a:t>배열이 됨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500" dirty="0">
                <a:solidFill>
                  <a:srgbClr val="FF0000"/>
                </a:solidFill>
              </a:rPr>
              <a:t>대신 이것은 몇 개의 텍스처가 있는지 알 수 없음 그리고 각 텍스처의 </a:t>
            </a:r>
            <a:r>
              <a:rPr lang="ko-KR" altLang="en-US" sz="1500" dirty="0" err="1">
                <a:solidFill>
                  <a:srgbClr val="FF0000"/>
                </a:solidFill>
              </a:rPr>
              <a:t>크기랑</a:t>
            </a:r>
            <a:r>
              <a:rPr lang="ko-KR" altLang="en-US" sz="1500" dirty="0">
                <a:solidFill>
                  <a:srgbClr val="FF0000"/>
                </a:solidFill>
              </a:rPr>
              <a:t> 형식이 모두 똑같아야 된다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500" dirty="0">
                <a:solidFill>
                  <a:srgbClr val="FF0000"/>
                </a:solidFill>
              </a:rPr>
              <a:t>또한 배열의 인덱스에 변수를 사용할 수 있다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8264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4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0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070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42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19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215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0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342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2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642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236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932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786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307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618B0890-4D9D-4F22-804F-36458A9273A4}"/>
              </a:ext>
            </a:extLst>
          </p:cNvPr>
          <p:cNvSpPr/>
          <p:nvPr/>
        </p:nvSpPr>
        <p:spPr>
          <a:xfrm>
            <a:off x="1005840" y="1931670"/>
            <a:ext cx="777240" cy="1005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0BBD6-6B7E-404F-B0BC-CBADC50E1867}"/>
              </a:ext>
            </a:extLst>
          </p:cNvPr>
          <p:cNvSpPr txBox="1"/>
          <p:nvPr/>
        </p:nvSpPr>
        <p:spPr>
          <a:xfrm>
            <a:off x="-2232384" y="1654670"/>
            <a:ext cx="2506704" cy="3554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이런 부분은 높낮이가 다르기 때문에 삼각형</a:t>
            </a:r>
            <a:r>
              <a:rPr lang="en-US" altLang="ko-KR" sz="1500" dirty="0">
                <a:solidFill>
                  <a:srgbClr val="FF0000"/>
                </a:solidFill>
              </a:rPr>
              <a:t>(</a:t>
            </a:r>
            <a:r>
              <a:rPr lang="ko-KR" altLang="en-US" sz="1500" dirty="0" err="1">
                <a:solidFill>
                  <a:srgbClr val="FF0000"/>
                </a:solidFill>
              </a:rPr>
              <a:t>폴리곤</a:t>
            </a:r>
            <a:r>
              <a:rPr lang="en-US" altLang="ko-KR" sz="1500" dirty="0">
                <a:solidFill>
                  <a:srgbClr val="FF0000"/>
                </a:solidFill>
              </a:rPr>
              <a:t>)</a:t>
            </a:r>
            <a:r>
              <a:rPr lang="ko-KR" altLang="en-US" sz="1500" dirty="0">
                <a:solidFill>
                  <a:srgbClr val="FF0000"/>
                </a:solidFill>
              </a:rPr>
              <a:t>이 늘어난다</a:t>
            </a:r>
            <a:r>
              <a:rPr lang="en-US" altLang="ko-KR" sz="1500" dirty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500" dirty="0">
                <a:solidFill>
                  <a:srgbClr val="FF0000"/>
                </a:solidFill>
              </a:rPr>
              <a:t>이것을 해결하는 방법은 </a:t>
            </a:r>
            <a:r>
              <a:rPr lang="ko-KR" altLang="en-US" sz="1500" dirty="0" err="1">
                <a:solidFill>
                  <a:srgbClr val="FF0000"/>
                </a:solidFill>
              </a:rPr>
              <a:t>텍스쳐를</a:t>
            </a:r>
            <a:r>
              <a:rPr lang="ko-KR" altLang="en-US" sz="1500" dirty="0">
                <a:solidFill>
                  <a:srgbClr val="FF0000"/>
                </a:solidFill>
              </a:rPr>
              <a:t> 두개를 준비한다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sz="1500" dirty="0">
              <a:solidFill>
                <a:srgbClr val="FF0000"/>
              </a:solidFill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500" dirty="0">
                <a:solidFill>
                  <a:srgbClr val="FF0000"/>
                </a:solidFill>
              </a:rPr>
              <a:t>따라서 모든 텍스처의 </a:t>
            </a:r>
            <a:r>
              <a:rPr lang="en-US" altLang="ko-KR" sz="1500" dirty="0" err="1">
                <a:solidFill>
                  <a:srgbClr val="FF0000"/>
                </a:solidFill>
              </a:rPr>
              <a:t>uv</a:t>
            </a:r>
            <a:r>
              <a:rPr lang="ko-KR" altLang="en-US" sz="1500" dirty="0">
                <a:solidFill>
                  <a:srgbClr val="FF0000"/>
                </a:solidFill>
              </a:rPr>
              <a:t>좌표가 두개를 </a:t>
            </a:r>
            <a:r>
              <a:rPr lang="ko-KR" altLang="en-US" sz="1500" dirty="0" err="1">
                <a:solidFill>
                  <a:srgbClr val="FF0000"/>
                </a:solidFill>
              </a:rPr>
              <a:t>갖도록한다</a:t>
            </a:r>
            <a:r>
              <a:rPr lang="en-US" altLang="ko-KR" sz="1500" dirty="0">
                <a:solidFill>
                  <a:srgbClr val="FF0000"/>
                </a:solidFill>
              </a:rPr>
              <a:t>. </a:t>
            </a:r>
            <a:r>
              <a:rPr lang="ko-KR" altLang="en-US" sz="1500" dirty="0">
                <a:solidFill>
                  <a:srgbClr val="FF0000"/>
                </a:solidFill>
              </a:rPr>
              <a:t>그리고</a:t>
            </a:r>
            <a:r>
              <a:rPr lang="en-US" altLang="ko-KR" sz="1500" dirty="0">
                <a:solidFill>
                  <a:srgbClr val="FF0000"/>
                </a:solidFill>
              </a:rPr>
              <a:t>, </a:t>
            </a:r>
            <a:r>
              <a:rPr lang="en-US" altLang="ko-KR" sz="1500" dirty="0" err="1">
                <a:solidFill>
                  <a:srgbClr val="FF0000"/>
                </a:solidFill>
              </a:rPr>
              <a:t>uv</a:t>
            </a:r>
            <a:r>
              <a:rPr lang="ko-KR" altLang="en-US" sz="1500" dirty="0">
                <a:solidFill>
                  <a:srgbClr val="FF0000"/>
                </a:solidFill>
              </a:rPr>
              <a:t>좌표를 </a:t>
            </a:r>
            <a:r>
              <a:rPr lang="en-US" altLang="ko-KR" sz="1500" dirty="0">
                <a:solidFill>
                  <a:srgbClr val="FF0000"/>
                </a:solidFill>
              </a:rPr>
              <a:t>0</a:t>
            </a:r>
            <a:r>
              <a:rPr lang="ko-KR" altLang="en-US" sz="1500" dirty="0">
                <a:solidFill>
                  <a:srgbClr val="FF0000"/>
                </a:solidFill>
              </a:rPr>
              <a:t>부터 </a:t>
            </a:r>
            <a:r>
              <a:rPr lang="en-US" altLang="ko-KR" sz="1500" dirty="0">
                <a:solidFill>
                  <a:srgbClr val="FF0000"/>
                </a:solidFill>
              </a:rPr>
              <a:t>1</a:t>
            </a:r>
            <a:r>
              <a:rPr lang="ko-KR" altLang="en-US" sz="1500" dirty="0">
                <a:solidFill>
                  <a:srgbClr val="FF0000"/>
                </a:solidFill>
              </a:rPr>
              <a:t>까지가 아닌</a:t>
            </a:r>
            <a:endParaRPr lang="en-US" altLang="ko-KR" sz="1500" dirty="0">
              <a:solidFill>
                <a:srgbClr val="FF0000"/>
              </a:solidFill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500" dirty="0">
                <a:solidFill>
                  <a:srgbClr val="FF0000"/>
                </a:solidFill>
              </a:rPr>
              <a:t>0</a:t>
            </a:r>
            <a:r>
              <a:rPr lang="ko-KR" altLang="en-US" sz="1500" dirty="0">
                <a:solidFill>
                  <a:srgbClr val="FF0000"/>
                </a:solidFill>
              </a:rPr>
              <a:t>부터 </a:t>
            </a:r>
            <a:r>
              <a:rPr lang="en-US" altLang="ko-KR" sz="1500" dirty="0">
                <a:solidFill>
                  <a:srgbClr val="FF0000"/>
                </a:solidFill>
              </a:rPr>
              <a:t>100 </a:t>
            </a:r>
            <a:r>
              <a:rPr lang="ko-KR" altLang="en-US" sz="1500" dirty="0" err="1">
                <a:solidFill>
                  <a:srgbClr val="FF0000"/>
                </a:solidFill>
              </a:rPr>
              <a:t>이런식으로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ko-KR" altLang="en-US" sz="1500" dirty="0" err="1">
                <a:solidFill>
                  <a:srgbClr val="FF0000"/>
                </a:solidFill>
              </a:rPr>
              <a:t>크게해서</a:t>
            </a:r>
            <a:r>
              <a:rPr lang="ko-KR" altLang="en-US" sz="1500" dirty="0">
                <a:solidFill>
                  <a:srgbClr val="FF0000"/>
                </a:solidFill>
              </a:rPr>
              <a:t> 늘어나는 부분을 디테일 텍스처로 매칭하도록 한다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864634C-2D7E-437B-A2B2-618A18B4DF2D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74320" y="2434590"/>
            <a:ext cx="731520" cy="9974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6155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A62211-8422-42CB-846C-5233055D435A}"/>
              </a:ext>
            </a:extLst>
          </p:cNvPr>
          <p:cNvSpPr txBox="1"/>
          <p:nvPr/>
        </p:nvSpPr>
        <p:spPr>
          <a:xfrm>
            <a:off x="6397148" y="5741443"/>
            <a:ext cx="1992472" cy="323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=&gt; 0.5 : </a:t>
            </a:r>
            <a:r>
              <a:rPr lang="ko-KR" altLang="en-US" sz="1500" dirty="0">
                <a:solidFill>
                  <a:srgbClr val="FF0000"/>
                </a:solidFill>
              </a:rPr>
              <a:t>디테일 정보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934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30FD0E-245C-4F51-946F-0B0FDC7FECC3}"/>
              </a:ext>
            </a:extLst>
          </p:cNvPr>
          <p:cNvSpPr txBox="1"/>
          <p:nvPr/>
        </p:nvSpPr>
        <p:spPr>
          <a:xfrm>
            <a:off x="8420375" y="2111870"/>
            <a:ext cx="2865245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uv</a:t>
            </a:r>
            <a:r>
              <a:rPr lang="ko-KR" altLang="en-US" dirty="0">
                <a:solidFill>
                  <a:srgbClr val="FF0000"/>
                </a:solidFill>
              </a:rPr>
              <a:t>좌표가 두개인 이유 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디테일 매핑을 하기 위함</a:t>
            </a:r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E72FC3-206D-4C02-BAA0-CB67C7D76D4B}"/>
              </a:ext>
            </a:extLst>
          </p:cNvPr>
          <p:cNvCxnSpPr/>
          <p:nvPr/>
        </p:nvCxnSpPr>
        <p:spPr>
          <a:xfrm>
            <a:off x="3356811" y="4259179"/>
            <a:ext cx="5414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7A0DA1E-9D91-45CB-A6E1-CBEC4545B9E2}"/>
              </a:ext>
            </a:extLst>
          </p:cNvPr>
          <p:cNvCxnSpPr/>
          <p:nvPr/>
        </p:nvCxnSpPr>
        <p:spPr>
          <a:xfrm>
            <a:off x="6761747" y="4247147"/>
            <a:ext cx="5414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6231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54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86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9D1F6F-CE9E-466A-B1A7-15F152E68950}"/>
              </a:ext>
            </a:extLst>
          </p:cNvPr>
          <p:cNvSpPr txBox="1"/>
          <p:nvPr/>
        </p:nvSpPr>
        <p:spPr>
          <a:xfrm>
            <a:off x="-1541772" y="884649"/>
            <a:ext cx="184256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빌보드 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광고판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716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16DF8E-D556-4CF9-B7A0-EF82F0EDC061}"/>
              </a:ext>
            </a:extLst>
          </p:cNvPr>
          <p:cNvSpPr txBox="1"/>
          <p:nvPr/>
        </p:nvSpPr>
        <p:spPr>
          <a:xfrm>
            <a:off x="282215" y="5403710"/>
            <a:ext cx="2865245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나무의 배경색인 검은 부분을 </a:t>
            </a:r>
            <a:r>
              <a:rPr lang="ko-KR" altLang="en-US" dirty="0" err="1">
                <a:solidFill>
                  <a:srgbClr val="FF0000"/>
                </a:solidFill>
              </a:rPr>
              <a:t>픽셸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셰이더에서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Clip( )</a:t>
            </a:r>
            <a:r>
              <a:rPr lang="ko-KR" altLang="en-US" dirty="0">
                <a:solidFill>
                  <a:srgbClr val="FF0000"/>
                </a:solidFill>
              </a:rPr>
              <a:t>이라는 함수나 </a:t>
            </a:r>
            <a:r>
              <a:rPr lang="en-US" altLang="ko-KR" dirty="0">
                <a:solidFill>
                  <a:srgbClr val="FF0000"/>
                </a:solidFill>
              </a:rPr>
              <a:t>Discard </a:t>
            </a:r>
            <a:r>
              <a:rPr lang="ko-KR" altLang="en-US" dirty="0">
                <a:solidFill>
                  <a:srgbClr val="FF0000"/>
                </a:solidFill>
              </a:rPr>
              <a:t>명령어를 사용하여 나무가 아닌 부분을 버리게 할 수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37361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F8CBFD-D59D-4BCA-9CCE-F7292F92EAFD}"/>
              </a:ext>
            </a:extLst>
          </p:cNvPr>
          <p:cNvSpPr txBox="1"/>
          <p:nvPr/>
        </p:nvSpPr>
        <p:spPr>
          <a:xfrm>
            <a:off x="1802405" y="1437500"/>
            <a:ext cx="6770095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3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B9F1A-FB52-4ABD-AC84-BD89C59DC84C}"/>
              </a:ext>
            </a:extLst>
          </p:cNvPr>
          <p:cNvSpPr txBox="1"/>
          <p:nvPr/>
        </p:nvSpPr>
        <p:spPr>
          <a:xfrm>
            <a:off x="-2220955" y="3837800"/>
            <a:ext cx="2655295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fxPosition</a:t>
            </a:r>
            <a:r>
              <a:rPr lang="ko-KR" altLang="en-US" dirty="0">
                <a:solidFill>
                  <a:srgbClr val="FF0000"/>
                </a:solidFill>
              </a:rPr>
              <a:t>을 기준으로 왼쪽에 있는 것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오른쪽에 있는 것을 나눔</a:t>
            </a:r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C44663F-475A-4873-AA19-F527C1E433ED}"/>
              </a:ext>
            </a:extLst>
          </p:cNvPr>
          <p:cNvCxnSpPr>
            <a:endCxn id="5" idx="0"/>
          </p:cNvCxnSpPr>
          <p:nvPr/>
        </p:nvCxnSpPr>
        <p:spPr>
          <a:xfrm flipH="1">
            <a:off x="-893307" y="3429000"/>
            <a:ext cx="1327647" cy="408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6686A75-8A7C-42A4-9CB0-71026C39A928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-893307" y="4761130"/>
            <a:ext cx="1327647" cy="408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8509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69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833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259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082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131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5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C2D410-3F4A-4F5A-A2B4-E89888F21435}"/>
              </a:ext>
            </a:extLst>
          </p:cNvPr>
          <p:cNvSpPr/>
          <p:nvPr/>
        </p:nvSpPr>
        <p:spPr>
          <a:xfrm>
            <a:off x="5557455" y="4046220"/>
            <a:ext cx="4435830" cy="120032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카메라가 움직이면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스카이박스도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똑같이 그만큼 움직이게 하면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항상 똑같은 거리로 </a:t>
            </a:r>
            <a:r>
              <a:rPr lang="ko-KR" altLang="en-US" dirty="0" err="1">
                <a:solidFill>
                  <a:srgbClr val="FF0000"/>
                </a:solidFill>
              </a:rPr>
              <a:t>스카이박스를</a:t>
            </a:r>
            <a:r>
              <a:rPr lang="ko-KR" altLang="en-US" dirty="0">
                <a:solidFill>
                  <a:srgbClr val="FF0000"/>
                </a:solidFill>
              </a:rPr>
              <a:t> 보이게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할 수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9F0C0A6-CB61-42C6-B776-9EAB56B93D20}"/>
              </a:ext>
            </a:extLst>
          </p:cNvPr>
          <p:cNvCxnSpPr/>
          <p:nvPr/>
        </p:nvCxnSpPr>
        <p:spPr>
          <a:xfrm>
            <a:off x="1314450" y="2091690"/>
            <a:ext cx="46291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BD594B0-A947-4A6E-B23D-50D25A985478}"/>
              </a:ext>
            </a:extLst>
          </p:cNvPr>
          <p:cNvCxnSpPr>
            <a:endCxn id="4" idx="1"/>
          </p:cNvCxnSpPr>
          <p:nvPr/>
        </p:nvCxnSpPr>
        <p:spPr>
          <a:xfrm>
            <a:off x="3629025" y="2091690"/>
            <a:ext cx="1928430" cy="25546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349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30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2B6C214-A392-4B9A-AE73-E8E95462602D}"/>
              </a:ext>
            </a:extLst>
          </p:cNvPr>
          <p:cNvSpPr/>
          <p:nvPr/>
        </p:nvSpPr>
        <p:spPr>
          <a:xfrm>
            <a:off x="173924" y="2057400"/>
            <a:ext cx="6649786" cy="24622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7D7E7A-DD9B-404C-A797-B065A53C5D58}"/>
              </a:ext>
            </a:extLst>
          </p:cNvPr>
          <p:cNvSpPr/>
          <p:nvPr/>
        </p:nvSpPr>
        <p:spPr>
          <a:xfrm>
            <a:off x="0" y="6118860"/>
            <a:ext cx="6649786" cy="24622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8737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570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758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07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30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647</Words>
  <Application>Microsoft Office PowerPoint</Application>
  <PresentationFormat>화면 슬라이드 쇼(4:3)</PresentationFormat>
  <Paragraphs>140</Paragraphs>
  <Slides>83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88" baseType="lpstr">
      <vt:lpstr>맑은 고딕</vt:lpstr>
      <vt:lpstr>Arial</vt:lpstr>
      <vt:lpstr>Lucida Sans Unicode</vt:lpstr>
      <vt:lpstr>Symbol</vt:lpstr>
      <vt:lpstr>Office 테마</vt:lpstr>
      <vt:lpstr>Game Programming with DirectX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이우상</cp:lastModifiedBy>
  <cp:revision>62</cp:revision>
  <dcterms:created xsi:type="dcterms:W3CDTF">2018-08-27T12:08:01Z</dcterms:created>
  <dcterms:modified xsi:type="dcterms:W3CDTF">2018-09-18T06:20:24Z</dcterms:modified>
</cp:coreProperties>
</file>